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238" r:id="rId3"/>
    <p:sldId id="1239" r:id="rId4"/>
    <p:sldId id="1289" r:id="rId5"/>
    <p:sldId id="1240" r:id="rId6"/>
    <p:sldId id="1242" r:id="rId7"/>
    <p:sldId id="1243" r:id="rId8"/>
    <p:sldId id="1247" r:id="rId9"/>
    <p:sldId id="1249" r:id="rId10"/>
    <p:sldId id="1254" r:id="rId11"/>
    <p:sldId id="1241" r:id="rId12"/>
    <p:sldId id="1265" r:id="rId13"/>
    <p:sldId id="1266" r:id="rId14"/>
    <p:sldId id="1270" r:id="rId15"/>
    <p:sldId id="1271" r:id="rId16"/>
    <p:sldId id="1272" r:id="rId17"/>
    <p:sldId id="1273" r:id="rId18"/>
    <p:sldId id="1274" r:id="rId19"/>
    <p:sldId id="1277" r:id="rId20"/>
    <p:sldId id="1279" r:id="rId21"/>
    <p:sldId id="1280" r:id="rId22"/>
    <p:sldId id="1281" r:id="rId23"/>
    <p:sldId id="1282" r:id="rId24"/>
    <p:sldId id="1283" r:id="rId25"/>
    <p:sldId id="1285" r:id="rId26"/>
    <p:sldId id="1286" r:id="rId27"/>
    <p:sldId id="1288" r:id="rId28"/>
    <p:sldId id="1287" r:id="rId29"/>
    <p:sldId id="1290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037342"/>
            <a:ext cx="115233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考点过关整合    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年级上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册</a:t>
            </a:r>
            <a:endParaRPr lang="zh-CN" altLang="en-US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友谊的天空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上交友要注意的问题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）需要考虑对自己学习和生活的影响，学会理性辨别、慎重选择。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）要有一定的自我保护意识。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）将网上的朋友转化为现实中的朋友，需要慎重。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）在网上交往过程中，我们要遵守法律、法规。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）我们要学会在现实中与同伴交往，为友谊奠定可靠的基础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8.eps" descr="id:21474941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5834" y="1722829"/>
            <a:ext cx="1292072" cy="33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观点辨析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友在多不在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种观点是错误的。孔子说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友多闻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益矣。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我们与正直、诚信和见识广的人交朋友是有益的。朋友圈扩大了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交往内容更丰富了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对我们的成长有益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但是有人的朋友圈在变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交往更加深入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朋友间的关系也会更密切。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朋友间的竞争必然会伤害友谊，有竞争就没有友谊。（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易错辨析DF.eps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893" y="764704"/>
            <a:ext cx="11050627" cy="51927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0692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呵护友谊，需要顺从对方。（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83438" y="168355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99062" y="4033686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1818" y="20530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竞争是必然存在的，竞争并不必然伤害友谊，关键是我们对待竞争的态度。在竞争中如果我们能坦然接受并欣赏朋友的成就，做到自我反省和激励，我们会收获更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39379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友谊不能没有原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只要我们以诚相待，就可以和任何人成为朋友。（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投我以桃，报之以李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说明友谊不是一成不变的。（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改正：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54818" y="124288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需要真诚，但是真诚不是交友的唯一条件，建立友谊需要开放自己，需要用心去关怀对方，需要学会尊重对方，需要学会正确处理冲突，需要正确对待交友中受到的伤害。我们不可能和所有的人都成为朋友，但是我们要学会同多数人和睦相处，对人以诚相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9503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投我以桃，报之以李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，说明友谊是平等的、双向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61244" y="869658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45934" y="3612181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ea typeface="Times New Roman" panose="02020603050405020304" pitchFamily="18" charset="0"/>
              </a:rPr>
              <a:t>✕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朋友一生一起走，那些日子不再有，一句话，一辈子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这段歌词中充满了浓厚的友情，感恩我们相遇。朋友的选择很重要，下列选项能体现这一道理的是（　　）</a:t>
            </a: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知人者智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自知者明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友直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友谅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友多闻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益矣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当局者迷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旁观者清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提分优练DF.eps" descr="id:21474941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140" y="692696"/>
            <a:ext cx="11584132" cy="54436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87694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5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）敏敏与小美是好朋友。学校推荐一名同学参加市演讲比赛，她们都报了名，结果敏敏被选上，小美却落选了。现在小美不再主动跟敏敏说话。敏敏的正确做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法是（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竞争必然伤害友谊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以后小美喜欢的项目我都回避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主动跟小美沟通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如果被拒绝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意味着自己不够好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真正的友谊不会有烦恼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我要接受一段友谊的淡出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坦诚相待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关怀对方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寻找彼此能接受的解决方式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24621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无锡滨湖区一模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）饭搭子、学习搭子、运动搭子等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搭子式友谊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引发讨论。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搭子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，被认为是一种新型社交关系，主打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精准陪伴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。组建自己的搭子，我们要（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志同道合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志趣相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亲密无间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不分界限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忠诚信任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无限宽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善解人意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投其所好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3352" y="29277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1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宿迁中考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友谊需要信任和忠诚，不管朋友犯了什么错误，我们都要支持他，否则还叫什么朋友？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针对这种看法，下列最适合作为交友建议的是（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坚持原则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包容缺点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尊重对方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换位思考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4817" y="327899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本题考查交友的原则。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不管朋友犯了什么错误，我们都要支持他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的观点错误，真正的友谊需要坚持原则，在朋友犯错时应明辨是非，而非盲目支持，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符合题意；包容缺点指接纳朋友的非原则性的缺点，而不是无条件支持，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说法正确但不符合题意；题干未涉及尊重对方、换位思考的相关内容，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19742" y="17636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76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256"/>
            <a:ext cx="11485848" cy="35829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南京鼓楼区一模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）为了帮助同学们解决学习和生活中的困惑，某校九年级（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）班定期开展互助答疑活动。面对以下困惑，回应正确的有（　　）</a:t>
            </a: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接纳自己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包括接纳自己的不完美吗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不包括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接纳自己指的就是接纳自己的优点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朋友间的竞争会伤害友谊吗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竞争并不必然伤害友谊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关键是我们对待竞争的态度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我可以指出老师的错误吗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我们应该有独立思维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并学会用恰当的方式指出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我对班级公约有不满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可以不遵守吗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班级公约必须反映每一个同学的意愿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9913" algn="l"/>
                <a:tab pos="852328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18114" y="188953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8011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苏州吴中区、相城区、吴江区一模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朋友是风雨中的一把伞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是寒冷时披在身上的大衣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是远归时递在手上的一杯热茶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是伤心时一句贴心的话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是劳累旅途的驿站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给漂泊的心灵一个憩息的港湾。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这首小诗主要告诉我们（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友谊是一种亲密的关系和一种心灵的相遇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友谊总是给人带来快乐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让人向往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善良的人能够收获更多的友谊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朋友让我们感受到生活的美好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5645150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83266" y="22078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知识导图DF.eps" descr="id:21474940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540" y="747452"/>
            <a:ext cx="11279332" cy="529936"/>
          </a:xfrm>
          <a:prstGeom prst="rect">
            <a:avLst/>
          </a:prstGeom>
        </p:spPr>
      </p:pic>
      <p:pic>
        <p:nvPicPr>
          <p:cNvPr id="4" name="JG7-2.eps" descr="id:21474942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568617" y="1412776"/>
            <a:ext cx="9053178" cy="497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346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无锡天一中学一模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）王洙在赴任襄州途中，与范仲淹相聚，二人饮酒和诗、互相鼓励。范仲淹以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与君誓许国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不忘平生期，明月满怀抱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与王洙共勉。以下古语符合这一故事寓意的是（　　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交友投分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切磨箴规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知人者智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自知者明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千里之行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始于足下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敏而好学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不耻下问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326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本题考查友谊。分析题干，范仲淹以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与君誓许国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不忘平生期，明月满怀抱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与王洙共勉，体现了朋友之间相互扶持、帮助、鼓励，真正的友谊能够经受时间的磨砺和风雨的洗礼。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交友投分，切磨箴规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的意思是朋友之间要志同道合，互相切磋与规劝，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知人者智，自知者明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体现了要正确认识自己，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千里之行，始于足下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的意思是我们应该珍惜当下，把握机遇，从点滴做起，为美好明天付出不懈的努力，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敏而好学，不耻下问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的意思是不以向地位、学问比自己低的人请教为耻，形容一个人谦虚好学，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90950" y="1676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无锡新吴区二模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）中学生小东和小南假期结伴游玩，途经某军事基地，小东拿出相机准备拍照，小南提醒他军事基地禁止拍照，小东边拍边说：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拍几张照片没什么大不了的，作为好朋友你要帮我保守秘密。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如果你是小南，你会对小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友谊要信任和忠诚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这次为你保密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下不为例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维护国家安全是我们公民的权利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你的行为危害了国家安全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友谊不能没有原则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事关国家安全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你要自觉遵守法律规定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危害国家安全的行为都是犯罪行为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你要承担相应的法律责任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8662" y="29029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苏州工业园区二模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）在奥运赛场上，运动员们在团队比赛中需要齐心协力，是最好的队友；但在单人项目上需要各自拼搏，是强大的对手。这表明（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友谊是一成不变的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友谊是平等的、双向的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友谊不能没有原则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竞争并不必然伤害友谊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46415"/>
            <a:ext cx="11485848" cy="3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本题考查学生对友谊的正确认识。题干描述了运动员在团队中合作、在单人项目中竞争，展现了竞争与友谊并存的可能性。这表明竞争并不必然破坏友谊，反而可能成为成长和进步的契机，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正确；友谊不是一成不变的，友谊是在人与人之间的互动中逐渐建立和发展起来的，随着人们生活经历、兴趣爱好、价值观等方面的变化，友谊也会相应地发生变化，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错误；题干聚焦于运动员在团队与单人项目中的不同表现，而非友谊是平等的、双向的，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不符合题意；题干未涉及友谊的原则性问题，排除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19742" y="12783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南京鼓楼区二模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）小晶：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小林，你今天一直闷闷不乐，也不告诉我发生了什么事，我特别担心。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小林：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你不要再问了，我不想说。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此时，小晶最合适的做法是（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保持冷静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立刻结束这段友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谊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尊重对方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把握好彼此的界限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继续追问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直到小林说出原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立马翻脸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指责小林不够坦诚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本题考查呵护友谊的方法。依据题干，面对小林隐藏的心事，作为好朋友的小晶此时应该要选择尊重对方，把握好彼此的界限，这样才能更好地呵护友谊，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正确；不能因为这点小事而草率地结束这段友谊，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错误；朋友不想说要学会尊重对方，不要继续追问，继续追问容易伤害友谊，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错误；要学会尊重对方，不能立马翻脸，指责对方，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08888" y="19637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2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）《诗经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抑》中写道：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投我以桃，报之以李。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这说明友谊是（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平等的、双向的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一种心灵的相遇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友善的、忠诚的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一种亲密的关系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5704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本题考查友谊的特质。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投我以桃，报之以李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，意思是朋友给我一个桃子，我回赠他一个李子。强调双方相互付出和回报，体现了友谊是平等的、双向的，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符合题意；友谊是一种心灵的相遇、友谊是一种亲密的关系，观点正确，但题干中的古文没有体现这两个观点，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不符合题意；友谊需要朋友间友善相待，也需要信任和忠诚，但题干中的古文没有体现这个观点，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不符合题意。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16195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38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2764"/>
            <a:ext cx="11485848" cy="230832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仁者如射：射者正己而后发；发而不中，不怨胜己者，反求诸己而已矣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明（　　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友谊是一种心灵的相遇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友谊不是一成不变的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友谊不能没有原则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竞争并不必然伤害友谊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1410" y="25793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1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有一对好朋友在沙漠中旅行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在途中他们吵架了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一个还打了另外一个一记耳光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被打的觉得受辱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一言不语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在沙子上写下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今天我的好朋友打我一巴掌。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他们继续往前走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走出沙漠过河的时候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挨巴掌的那位差点被淹死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幸好被朋友救起来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被救起后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他用一把小剑在石头上刻下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今天我的好朋友救我一命。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一旁的朋友好奇地问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为什么我打你以后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你要写在沙子上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而现在要刻在石头上呢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他笑了笑回答道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我请一位九年级的朋友替我回答。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假如你是他的朋友，根据材料，请替你的朋友回答这一问题。（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4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089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朋友丰富了我们的生活经验，友谊让我们更深刻地体悟生命的美好。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真挚的友谊是我们健康成长不可缺少的精神营养；真挚的友谊给我们带来温暖和力量；真挚的友谊有助于我们增长智慧和才干；每个人的成长和发展都需要友谊的滋润。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朋友之间要平等、尊重、互相信任、发生矛盾时互相宽容，要学会正确对待交友中受到的伤害，可以选择宽容对方。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6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新疆中考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）阅读材料，运用所学知识回答下列问题。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德与法治课上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友谊与成长同行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为议题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设置了以下环节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请你参与。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友谊故事我分享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马克思和恩格斯出生背景不同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但共同的爱好和追求让他们一见如故。撰写《共产党宣言》期间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他们每天通过书信交换意见。马克思还没有精通英文时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恩格斯帮他翻译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恩格斯写文章遇到瓶颈时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马克思也会放下自己的工作帮助他。在伦敦期间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两人一起散步、讨论问题、分享生活中的趣事。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）请你用几个词语描述他们的伟大友谊。（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2122" y="5158933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亲密的；平等的、双向的；心灵的相遇。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友谊烦恼我化解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我和小辉是好朋友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还是校乒乓球队的主力。最近小辉和别人闹矛盾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约我一起去教训那个人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我拒绝了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小辉很生气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我们第一次陷入冷战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好几天都没一起训练。离全市校际乒乓球比赛的日子越来越近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我们这对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黄金搭档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还能代表学校卫冕冠军吗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我决定找小辉谈一谈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的相关知识帮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劝说小辉。（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劝说：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友谊不能没有原则。友谊需要信任和忠诚，但不等于不加分辨地为朋友做任何事。如果我和你一起去教训那个人，不仅不能解决问题还有可能产生更严重的后果，希望你能理解。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在集体中，应把集体利益放在个人利益之上，坚持集体主义。虽然咱们产生了矛盾，但要以集体利益为重，一起训练为学校争光。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7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谊的力量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）朋友影响我们的言谈举止、兴趣爱好甚至性格等。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）朋友见证了我们一起走过的成长历程，我们需要真诚友善的朋友。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）朋友丰富了我们的生活经验，友谊让我们更深刻地体悟生命的美好。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3考点梳理DF.eps" descr="id:21474940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146" y="764704"/>
            <a:ext cx="10808120" cy="508000"/>
          </a:xfrm>
          <a:prstGeom prst="rect">
            <a:avLst/>
          </a:prstGeom>
        </p:spPr>
      </p:pic>
      <p:pic>
        <p:nvPicPr>
          <p:cNvPr id="4" name="ZK考点1.eps" descr="id:2147494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7349"/>
            <a:ext cx="1333452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名句点拨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友多闻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益矣。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这说明我们与正直、诚信和见识广的人交朋友是有益的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强调正确交友的重要性。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仁者如射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射者正己而后发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发而不中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不怨胜己者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反求诸己而已矣。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指有仁德的人就像比赛射箭的人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射箭的人先端正自己的姿势然后才放箭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如果没有射中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不怪比自己射得好的人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而是反过来找自己的原因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强调正确对待竞争。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谊的特质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）友谊是一种亲密的关系。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）友谊是平等的、双向的。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）友谊是一种心灵的相遇。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2.eps" descr="id:2147494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2058198"/>
            <a:ext cx="1365513" cy="35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谊的澄清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）友谊不是一成不变的。我们要学会接受一段友谊的淡出，坦然接受新的友谊。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）竞争并不必然伤害友谊，关键是我们对待竞争的态度。在竞争中能坦然接受并欣赏朋友的成就，做到自我反省和激励，我们会收获更多。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）友谊不能没有原则。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友谊需要信任和忠诚，但不等于不加分辨地为朋友做任何事。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当朋友误入歧途时，不予规劝甚至推波助澜，反而会伤害朋友，伤害友谊。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）友谊可以带来快乐，让人向往；有时也会带来困扰，增添烦恼。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3.eps" descr="id:214749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74455"/>
            <a:ext cx="1379730" cy="35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立友谊的做法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）需要开放自己。敞开心扉，主动表达，朋友才不会彼此错过。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）需要持续的行动。不要气馁，只要真诚待人，我们就有机会找到朋友。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）需要掌握正确的方法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面带微笑。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记住对方的名字。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真诚夸赞。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寻找共同之处。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做一个耐心的倾听者。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保持好奇心。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4.eps" descr="id:2147494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22352"/>
            <a:ext cx="1379643" cy="35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护友谊的方法和技能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）用心去关怀对方。体会朋友的需要，以行动向朋友表达关心和支持。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）学会尊重对方。坦诚相待，把握好彼此的界限和分寸。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）学会正确处理冲突。相互协商，寻找彼此能够接受的解决方式。如保持冷静、坦诚交流、及时处理、勇担责任、换位思考等。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）学会正确对待交友中受到的伤害。当朋友做出伤害友谊的举动时，我们可以选择宽容对方，也可以选择结束这段友谊。两者都需要勇气，也需要智慧。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5.eps" descr="id:2147494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6801" y="1513948"/>
            <a:ext cx="1403350" cy="35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26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上交往的特点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虚拟、平等、自主等。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K考点6.eps" descr="id:21474941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56" y="1567654"/>
            <a:ext cx="1421279" cy="36605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8097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网上交往的利与弊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）利：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开辟了人际交往的新通道，让我们有更多机会结交新的伙伴，拓展交往圈。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可以满足我们的一些心理需要。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）弊：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有时会关闭与他人沟通的心灵之门。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虚拟的交往难以触摸到生活中的真实。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ZK考点7.eps" descr="id:21474941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2769378"/>
            <a:ext cx="1345856" cy="3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4364</Words>
  <Application>Microsoft Office PowerPoint</Application>
  <PresentationFormat>自定义</PresentationFormat>
  <Paragraphs>139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606</cp:revision>
  <dcterms:created xsi:type="dcterms:W3CDTF">2020-11-06T05:24:00Z</dcterms:created>
  <dcterms:modified xsi:type="dcterms:W3CDTF">2025-11-15T02:04:34Z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